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7" r:id="rId2"/>
    <p:sldId id="260" r:id="rId3"/>
    <p:sldId id="261" r:id="rId4"/>
    <p:sldId id="262" r:id="rId5"/>
    <p:sldId id="278" r:id="rId6"/>
    <p:sldId id="280" r:id="rId7"/>
    <p:sldId id="281" r:id="rId8"/>
    <p:sldId id="263" r:id="rId9"/>
    <p:sldId id="264" r:id="rId10"/>
    <p:sldId id="265" r:id="rId11"/>
    <p:sldId id="266" r:id="rId12"/>
    <p:sldId id="267" r:id="rId13"/>
    <p:sldId id="268" r:id="rId14"/>
    <p:sldId id="269" r:id="rId15"/>
    <p:sldId id="270" r:id="rId16"/>
    <p:sldId id="283" r:id="rId17"/>
    <p:sldId id="271" r:id="rId18"/>
    <p:sldId id="272" r:id="rId19"/>
    <p:sldId id="273" r:id="rId20"/>
    <p:sldId id="274" r:id="rId21"/>
    <p:sldId id="275" r:id="rId22"/>
    <p:sldId id="277" r:id="rId23"/>
    <p:sldId id="276" r:id="rId24"/>
    <p:sldId id="282"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660"/>
  </p:normalViewPr>
  <p:slideViewPr>
    <p:cSldViewPr>
      <p:cViewPr varScale="1">
        <p:scale>
          <a:sx n="108" d="100"/>
          <a:sy n="108" d="100"/>
        </p:scale>
        <p:origin x="190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8D1BFE-9752-4BF5-A00F-2A6006C6FC9A}" type="datetimeFigureOut">
              <a:rPr lang="en-US" smtClean="0"/>
              <a:pPr/>
              <a:t>10/16/2020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87F51-873C-4B73-B5DD-1FADDCE897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6BED3D-3433-4BA0-A3BA-2D073D7188D5}" type="slidenum">
              <a:rPr lang="en-US" smtClean="0"/>
              <a:pPr/>
              <a:t>1</a:t>
            </a:fld>
            <a:endParaRPr lang="en-US"/>
          </a:p>
        </p:txBody>
      </p:sp>
    </p:spTree>
    <p:extLst>
      <p:ext uri="{BB962C8B-B14F-4D97-AF65-F5344CB8AC3E}">
        <p14:creationId xmlns:p14="http://schemas.microsoft.com/office/powerpoint/2010/main" val="295138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0F633-C941-4D63-9BBD-2EEFDD77BA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2928A8E-C46B-411C-A881-2503DDB572F7}"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EA0F633-C941-4D63-9BBD-2EEFDD77BA3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928A8E-C46B-411C-A881-2503DDB572F7}" type="datetimeFigureOut">
              <a:rPr lang="en-US" smtClean="0"/>
              <a:pPr/>
              <a:t>10/16/2020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EA0F633-C941-4D63-9BBD-2EEFDD77BA3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2.ed.gov/about/offices/list/ocr/docs/titleix-summary.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5173-DFED-412D-869D-42BAF1594F00}"/>
              </a:ext>
            </a:extLst>
          </p:cNvPr>
          <p:cNvSpPr>
            <a:spLocks noGrp="1"/>
          </p:cNvSpPr>
          <p:nvPr>
            <p:ph type="ctrTitle"/>
          </p:nvPr>
        </p:nvSpPr>
        <p:spPr>
          <a:xfrm>
            <a:off x="868079" y="819111"/>
            <a:ext cx="7543800" cy="3387379"/>
          </a:xfrm>
        </p:spPr>
        <p:txBody>
          <a:bodyPr>
            <a:normAutofit/>
          </a:bodyPr>
          <a:lstStyle/>
          <a:p>
            <a:pPr algn="ctr"/>
            <a:r>
              <a:rPr lang="en-US" dirty="0"/>
              <a:t>Training Material for New</a:t>
            </a:r>
            <a:br>
              <a:rPr lang="en-US" dirty="0"/>
            </a:br>
            <a:r>
              <a:rPr lang="en-US" dirty="0"/>
              <a:t>Title IX Regulations</a:t>
            </a:r>
          </a:p>
        </p:txBody>
      </p:sp>
    </p:spTree>
    <p:extLst>
      <p:ext uri="{BB962C8B-B14F-4D97-AF65-F5344CB8AC3E}">
        <p14:creationId xmlns:p14="http://schemas.microsoft.com/office/powerpoint/2010/main" val="2551159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Emergency Removal</a:t>
            </a:r>
          </a:p>
        </p:txBody>
      </p:sp>
      <p:sp>
        <p:nvSpPr>
          <p:cNvPr id="3" name="Content Placeholder 2"/>
          <p:cNvSpPr>
            <a:spLocks noGrp="1"/>
          </p:cNvSpPr>
          <p:nvPr>
            <p:ph idx="1"/>
          </p:nvPr>
        </p:nvSpPr>
        <p:spPr/>
        <p:txBody>
          <a:bodyPr/>
          <a:lstStyle/>
          <a:p>
            <a:r>
              <a:rPr lang="en-US" dirty="0"/>
              <a:t>If the Complainant’s safety is at risk, the Superintendent may remove a Respondent student from educational programs, on an emergency basis, after a Threat Assessment, notice of the action, and an opportunity to challenge the action (using the same procedure applicable to suspensions), or may suspend, with pay, an employee pursuant to the District’s disciplinary policy.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After a Formal Complaint</a:t>
            </a:r>
          </a:p>
        </p:txBody>
      </p:sp>
      <p:sp>
        <p:nvSpPr>
          <p:cNvPr id="3" name="Content Placeholder 2"/>
          <p:cNvSpPr>
            <a:spLocks noGrp="1"/>
          </p:cNvSpPr>
          <p:nvPr>
            <p:ph idx="1"/>
          </p:nvPr>
        </p:nvSpPr>
        <p:spPr/>
        <p:txBody>
          <a:bodyPr/>
          <a:lstStyle/>
          <a:p>
            <a:r>
              <a:rPr lang="en-US" dirty="0"/>
              <a:t>Coordinator must provide detailed written notice of the formal complaint and allegations.  </a:t>
            </a:r>
          </a:p>
          <a:p>
            <a:r>
              <a:rPr lang="en-US" dirty="0"/>
              <a:t>(Procedure 09.428111AP.11)</a:t>
            </a:r>
          </a:p>
          <a:p>
            <a:r>
              <a:rPr lang="en-US" dirty="0"/>
              <a:t>Must wait ten (10) days before interviews</a:t>
            </a:r>
          </a:p>
          <a:p>
            <a:r>
              <a:rPr lang="en-US" dirty="0"/>
              <a:t>Supportive measures offered to all parties</a:t>
            </a:r>
          </a:p>
          <a:p>
            <a:r>
              <a:rPr lang="en-US" dirty="0"/>
              <a:t>Informal resolution is an option if all parties agree.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Informal Resolution Process</a:t>
            </a:r>
          </a:p>
        </p:txBody>
      </p:sp>
      <p:sp>
        <p:nvSpPr>
          <p:cNvPr id="3" name="Content Placeholder 2"/>
          <p:cNvSpPr>
            <a:spLocks noGrp="1"/>
          </p:cNvSpPr>
          <p:nvPr>
            <p:ph idx="1"/>
          </p:nvPr>
        </p:nvSpPr>
        <p:spPr/>
        <p:txBody>
          <a:bodyPr/>
          <a:lstStyle/>
          <a:p>
            <a:r>
              <a:rPr lang="en-US" dirty="0"/>
              <a:t>Can only occur after a formal complaint has been filed.</a:t>
            </a:r>
          </a:p>
          <a:p>
            <a:endParaRPr lang="en-US" dirty="0"/>
          </a:p>
          <a:p>
            <a:r>
              <a:rPr lang="en-US" dirty="0"/>
              <a:t>Cannot be used where Complainant is student and Respondent is an employee.</a:t>
            </a:r>
          </a:p>
          <a:p>
            <a:endParaRPr lang="en-US" dirty="0"/>
          </a:p>
          <a:p>
            <a:r>
              <a:rPr lang="en-US" dirty="0"/>
              <a:t>Must be signed by all parties.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Investigation Process</a:t>
            </a:r>
          </a:p>
        </p:txBody>
      </p:sp>
      <p:sp>
        <p:nvSpPr>
          <p:cNvPr id="3" name="Content Placeholder 2"/>
          <p:cNvSpPr>
            <a:spLocks noGrp="1"/>
          </p:cNvSpPr>
          <p:nvPr>
            <p:ph idx="1"/>
          </p:nvPr>
        </p:nvSpPr>
        <p:spPr/>
        <p:txBody>
          <a:bodyPr>
            <a:normAutofit fontScale="92500" lnSpcReduction="10000"/>
          </a:bodyPr>
          <a:lstStyle/>
          <a:p>
            <a:r>
              <a:rPr lang="en-US" dirty="0"/>
              <a:t>Formal Complaint must be investigated by a trained investigator designated by the Superintendent, and may consult with District legal counsel.</a:t>
            </a:r>
          </a:p>
          <a:p>
            <a:endParaRPr lang="en-US" dirty="0"/>
          </a:p>
          <a:p>
            <a:r>
              <a:rPr lang="en-US" dirty="0"/>
              <a:t>Investigator may consult with Title IX Coordinator.</a:t>
            </a:r>
          </a:p>
          <a:p>
            <a:endParaRPr lang="en-US" dirty="0"/>
          </a:p>
          <a:p>
            <a:r>
              <a:rPr lang="en-US" dirty="0"/>
              <a:t>Investigator will interview each party and interview/question them to ascertain facts and obtain relevant evidence.</a:t>
            </a:r>
          </a:p>
          <a:p>
            <a:endParaRPr lang="en-US" dirty="0"/>
          </a:p>
          <a:p>
            <a:r>
              <a:rPr lang="en-US" dirty="0"/>
              <a:t>Procedure 09.428111AP.11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Investigation Process</a:t>
            </a:r>
          </a:p>
        </p:txBody>
      </p:sp>
      <p:sp>
        <p:nvSpPr>
          <p:cNvPr id="3" name="Content Placeholder 2"/>
          <p:cNvSpPr>
            <a:spLocks noGrp="1"/>
          </p:cNvSpPr>
          <p:nvPr>
            <p:ph idx="1"/>
          </p:nvPr>
        </p:nvSpPr>
        <p:spPr/>
        <p:txBody>
          <a:bodyPr/>
          <a:lstStyle/>
          <a:p>
            <a:r>
              <a:rPr lang="en-US" dirty="0"/>
              <a:t>Follow detailed step-by-step guide in District’s Procedures.  </a:t>
            </a:r>
          </a:p>
          <a:p>
            <a:endParaRPr lang="en-US" dirty="0"/>
          </a:p>
          <a:p>
            <a:r>
              <a:rPr lang="en-US" dirty="0"/>
              <a:t>Parties may have advisors present, and have a right to review evidence obtained in the investigation.</a:t>
            </a:r>
          </a:p>
          <a:p>
            <a:endParaRPr lang="en-US" dirty="0"/>
          </a:p>
          <a:p>
            <a:r>
              <a:rPr lang="en-US" dirty="0"/>
              <a:t>Provide parties with an investigation report.  Parties have ten days to file a response.  (Can use file-sharing software).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Investigation Process</a:t>
            </a:r>
          </a:p>
        </p:txBody>
      </p:sp>
      <p:sp>
        <p:nvSpPr>
          <p:cNvPr id="3" name="Content Placeholder 2"/>
          <p:cNvSpPr>
            <a:spLocks noGrp="1"/>
          </p:cNvSpPr>
          <p:nvPr>
            <p:ph idx="1"/>
          </p:nvPr>
        </p:nvSpPr>
        <p:spPr/>
        <p:txBody>
          <a:bodyPr/>
          <a:lstStyle/>
          <a:p>
            <a:r>
              <a:rPr lang="en-US" dirty="0"/>
              <a:t>Consider parties’ responses.</a:t>
            </a:r>
          </a:p>
          <a:p>
            <a:endParaRPr lang="en-US" dirty="0"/>
          </a:p>
          <a:p>
            <a:r>
              <a:rPr lang="en-US" dirty="0"/>
              <a:t>Create a report that fully summarizes the evidence and </a:t>
            </a:r>
            <a:r>
              <a:rPr lang="en-US" i="1" u="sng" dirty="0"/>
              <a:t>include a recommendation </a:t>
            </a:r>
            <a:r>
              <a:rPr lang="en-US" dirty="0"/>
              <a:t> on whether a violation occurred.  Send report to parties, and they have another ten (10) days to respond.  </a:t>
            </a:r>
          </a:p>
          <a:p>
            <a:endParaRPr lang="en-US" dirty="0"/>
          </a:p>
          <a:p>
            <a:r>
              <a:rPr lang="en-US" dirty="0"/>
              <a:t>The Report and responses are sent to the Decision Maker (designated by the Superintendent).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Investigation Process</a:t>
            </a:r>
          </a:p>
        </p:txBody>
      </p:sp>
      <p:sp>
        <p:nvSpPr>
          <p:cNvPr id="3" name="Content Placeholder 2"/>
          <p:cNvSpPr>
            <a:spLocks noGrp="1"/>
          </p:cNvSpPr>
          <p:nvPr>
            <p:ph idx="1"/>
          </p:nvPr>
        </p:nvSpPr>
        <p:spPr/>
        <p:txBody>
          <a:bodyPr/>
          <a:lstStyle/>
          <a:p>
            <a:r>
              <a:rPr lang="en-US" dirty="0"/>
              <a:t>Report must be made within 40 days of Notice of Formal Complaint.</a:t>
            </a:r>
          </a:p>
          <a:p>
            <a:endParaRPr lang="en-US" dirty="0"/>
          </a:p>
          <a:p>
            <a:r>
              <a:rPr lang="en-US" dirty="0"/>
              <a:t>Each party may have an advisor of choice present at any meeting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Making Process</a:t>
            </a:r>
          </a:p>
        </p:txBody>
      </p:sp>
      <p:sp>
        <p:nvSpPr>
          <p:cNvPr id="3" name="Content Placeholder 2"/>
          <p:cNvSpPr>
            <a:spLocks noGrp="1"/>
          </p:cNvSpPr>
          <p:nvPr>
            <p:ph idx="1"/>
          </p:nvPr>
        </p:nvSpPr>
        <p:spPr/>
        <p:txBody>
          <a:bodyPr/>
          <a:lstStyle/>
          <a:p>
            <a:r>
              <a:rPr lang="en-US" dirty="0"/>
              <a:t>Decision Maker cannot be the Investigator or the Title IX Coordinator.</a:t>
            </a:r>
          </a:p>
          <a:p>
            <a:endParaRPr lang="en-US" dirty="0"/>
          </a:p>
          <a:p>
            <a:r>
              <a:rPr lang="en-US" dirty="0"/>
              <a:t>Parties have five (5) days to submit questions they want asked of the other Party.</a:t>
            </a:r>
          </a:p>
          <a:p>
            <a:endParaRPr lang="en-US" dirty="0"/>
          </a:p>
          <a:p>
            <a:r>
              <a:rPr lang="en-US" dirty="0"/>
              <a:t>Decision Maker may limit or exclude questions, but must provide a written basis for doing so.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Making Process</a:t>
            </a:r>
          </a:p>
        </p:txBody>
      </p:sp>
      <p:sp>
        <p:nvSpPr>
          <p:cNvPr id="3" name="Content Placeholder 2"/>
          <p:cNvSpPr>
            <a:spLocks noGrp="1"/>
          </p:cNvSpPr>
          <p:nvPr>
            <p:ph idx="1"/>
          </p:nvPr>
        </p:nvSpPr>
        <p:spPr/>
        <p:txBody>
          <a:bodyPr/>
          <a:lstStyle/>
          <a:p>
            <a:r>
              <a:rPr lang="en-US" dirty="0"/>
              <a:t>Parties are permitted to review report and response of other party.  </a:t>
            </a:r>
          </a:p>
          <a:p>
            <a:endParaRPr lang="en-US" dirty="0"/>
          </a:p>
          <a:p>
            <a:r>
              <a:rPr lang="en-US" dirty="0"/>
              <a:t>Can submit follow-up questions within five (5) days of receiving the answers.</a:t>
            </a:r>
          </a:p>
          <a:p>
            <a:endParaRPr lang="en-US" dirty="0"/>
          </a:p>
          <a:p>
            <a:r>
              <a:rPr lang="en-US" dirty="0"/>
              <a:t>Decision Maker shall review all material and issue a written determination using the </a:t>
            </a:r>
            <a:r>
              <a:rPr lang="en-US" i="1" u="sng" dirty="0"/>
              <a:t>Preponderance of the Evidence Standard</a:t>
            </a:r>
            <a:r>
              <a:rPr lang="en-US" dirty="0"/>
              <a:t> (“more likely than not”).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Making Process</a:t>
            </a:r>
          </a:p>
        </p:txBody>
      </p:sp>
      <p:sp>
        <p:nvSpPr>
          <p:cNvPr id="3" name="Content Placeholder 2"/>
          <p:cNvSpPr>
            <a:spLocks noGrp="1"/>
          </p:cNvSpPr>
          <p:nvPr>
            <p:ph idx="1"/>
          </p:nvPr>
        </p:nvSpPr>
        <p:spPr/>
        <p:txBody>
          <a:bodyPr/>
          <a:lstStyle/>
          <a:p>
            <a:r>
              <a:rPr lang="en-US" dirty="0"/>
              <a:t>Written Determination must be provided to all parties simultaneously, and must be issued within thirty (30) days of receipt of the Investigator’s report and recommendation.</a:t>
            </a:r>
          </a:p>
          <a:p>
            <a:endParaRPr lang="en-US" dirty="0"/>
          </a:p>
          <a:p>
            <a:r>
              <a:rPr lang="en-US" dirty="0"/>
              <a:t>(Approx. 70 from Notice of Formal Complaint).  </a:t>
            </a:r>
          </a:p>
          <a:p>
            <a:endParaRPr lang="en-US" dirty="0"/>
          </a:p>
          <a:p>
            <a:r>
              <a:rPr lang="en-US" dirty="0"/>
              <a:t>Appeal must be filed within five (5) days.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Title IX Sexual Harassment</a:t>
            </a:r>
          </a:p>
        </p:txBody>
      </p:sp>
      <p:sp>
        <p:nvSpPr>
          <p:cNvPr id="3" name="Content Placeholder 2"/>
          <p:cNvSpPr>
            <a:spLocks noGrp="1"/>
          </p:cNvSpPr>
          <p:nvPr>
            <p:ph idx="1"/>
          </p:nvPr>
        </p:nvSpPr>
        <p:spPr/>
        <p:txBody>
          <a:bodyPr>
            <a:normAutofit fontScale="92500" lnSpcReduction="20000"/>
          </a:bodyPr>
          <a:lstStyle/>
          <a:p>
            <a:pPr lvl="0"/>
            <a:r>
              <a:rPr lang="en-US" sz="2800" b="1" dirty="0"/>
              <a:t>Conduct on the basis of sex that satisfies </a:t>
            </a:r>
            <a:r>
              <a:rPr lang="en-US" sz="2800" b="1" u="sng" dirty="0"/>
              <a:t>one or more</a:t>
            </a:r>
            <a:r>
              <a:rPr lang="en-US" sz="2800" b="1" dirty="0"/>
              <a:t> of the following:</a:t>
            </a:r>
          </a:p>
          <a:p>
            <a:pPr lvl="0"/>
            <a:endParaRPr lang="en-US" dirty="0"/>
          </a:p>
          <a:p>
            <a:pPr marL="914400" lvl="1" indent="-457200">
              <a:buFont typeface="+mj-lt"/>
              <a:buAutoNum type="arabicPeriod"/>
            </a:pPr>
            <a:r>
              <a:rPr lang="en-US" dirty="0"/>
              <a:t>An </a:t>
            </a:r>
            <a:r>
              <a:rPr lang="en-US" u="sng" dirty="0"/>
              <a:t>employee</a:t>
            </a:r>
            <a:r>
              <a:rPr lang="en-US" dirty="0"/>
              <a:t> of the District conditioning the provision of an aid, benefit, or service of the institution on an individual’s participation in unwelcome sexual conduct (Quid Pro Quo);</a:t>
            </a:r>
          </a:p>
          <a:p>
            <a:pPr marL="914400" lvl="1" indent="-457200">
              <a:buFont typeface="+mj-lt"/>
              <a:buAutoNum type="arabicPeriod"/>
            </a:pPr>
            <a:r>
              <a:rPr lang="en-US" dirty="0"/>
              <a:t>Unwelcome conduct determined by a reasonable person to be </a:t>
            </a:r>
            <a:r>
              <a:rPr lang="en-US" u="sng" dirty="0"/>
              <a:t>so severe, pervasive, and objectively offensive</a:t>
            </a:r>
            <a:r>
              <a:rPr lang="en-US" dirty="0"/>
              <a:t> that it effectively denies a person equal access to the institution’s education program or activity; or</a:t>
            </a:r>
          </a:p>
          <a:p>
            <a:pPr marL="914400" lvl="1" indent="-457200">
              <a:buFont typeface="+mj-lt"/>
              <a:buAutoNum type="arabicPeriod"/>
            </a:pPr>
            <a:r>
              <a:rPr lang="en-US" dirty="0"/>
              <a:t>“</a:t>
            </a:r>
            <a:r>
              <a:rPr lang="en-US" u="sng" dirty="0"/>
              <a:t>Sexual assault</a:t>
            </a:r>
            <a:r>
              <a:rPr lang="en-US" dirty="0"/>
              <a:t>,” “</a:t>
            </a:r>
            <a:r>
              <a:rPr lang="en-US" u="sng" dirty="0"/>
              <a:t>dating violence</a:t>
            </a:r>
            <a:r>
              <a:rPr lang="en-US" dirty="0"/>
              <a:t>,” “</a:t>
            </a:r>
            <a:r>
              <a:rPr lang="en-US" u="sng" dirty="0"/>
              <a:t>domestic violence</a:t>
            </a:r>
            <a:r>
              <a:rPr lang="en-US" dirty="0"/>
              <a:t>,” or “</a:t>
            </a:r>
            <a:r>
              <a:rPr lang="en-US" u="sng" dirty="0"/>
              <a:t>stalking</a:t>
            </a:r>
            <a:r>
              <a:rPr lang="en-US" dirty="0"/>
              <a:t>” as defined under Federal Law.</a:t>
            </a:r>
          </a:p>
          <a:p>
            <a:pPr marL="914400" lvl="1" indent="-457200">
              <a:buFont typeface="+mj-lt"/>
              <a:buAutoNum type="arabicPeriod"/>
            </a:pPr>
            <a:r>
              <a:rPr lang="en-US" dirty="0"/>
              <a:t>Applies to any Education program or activity</a:t>
            </a:r>
          </a:p>
          <a:p>
            <a:endParaRPr lang="en-US" dirty="0">
              <a:solidFill>
                <a:schemeClr val="accent1">
                  <a:lumMod val="60000"/>
                  <a:lumOff val="4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Appeal Process</a:t>
            </a:r>
          </a:p>
        </p:txBody>
      </p:sp>
      <p:sp>
        <p:nvSpPr>
          <p:cNvPr id="3" name="Content Placeholder 2"/>
          <p:cNvSpPr>
            <a:spLocks noGrp="1"/>
          </p:cNvSpPr>
          <p:nvPr>
            <p:ph idx="1"/>
          </p:nvPr>
        </p:nvSpPr>
        <p:spPr/>
        <p:txBody>
          <a:bodyPr>
            <a:normAutofit fontScale="92500" lnSpcReduction="20000"/>
          </a:bodyPr>
          <a:lstStyle/>
          <a:p>
            <a:r>
              <a:rPr lang="en-US" dirty="0"/>
              <a:t>Written appeal filed with Superintendent must state grounds and arguments for reversal or modification of the determination.</a:t>
            </a:r>
          </a:p>
          <a:p>
            <a:endParaRPr lang="en-US" dirty="0"/>
          </a:p>
          <a:p>
            <a:r>
              <a:rPr lang="en-US" dirty="0"/>
              <a:t>Allowable grounds include a procedural irregularity, new evidence, and conflict of interest or bias.</a:t>
            </a:r>
          </a:p>
          <a:p>
            <a:endParaRPr lang="en-US" dirty="0"/>
          </a:p>
          <a:p>
            <a:r>
              <a:rPr lang="en-US" dirty="0"/>
              <a:t>Appellate Decision Maker can be the Superintendent, if haven’t served as Decision Maker.</a:t>
            </a:r>
          </a:p>
          <a:p>
            <a:endParaRPr lang="en-US" dirty="0"/>
          </a:p>
          <a:p>
            <a:r>
              <a:rPr lang="en-US" dirty="0"/>
              <a:t>Appellate Decision Maker shall notify other parties of appeal and provide copies of same.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Appeal Process</a:t>
            </a:r>
          </a:p>
        </p:txBody>
      </p:sp>
      <p:sp>
        <p:nvSpPr>
          <p:cNvPr id="3" name="Content Placeholder 2"/>
          <p:cNvSpPr>
            <a:spLocks noGrp="1"/>
          </p:cNvSpPr>
          <p:nvPr>
            <p:ph idx="1"/>
          </p:nvPr>
        </p:nvSpPr>
        <p:spPr/>
        <p:txBody>
          <a:bodyPr/>
          <a:lstStyle/>
          <a:p>
            <a:r>
              <a:rPr lang="en-US" dirty="0"/>
              <a:t>Parties have five (5) days to submit written response to appeal.  </a:t>
            </a:r>
          </a:p>
          <a:p>
            <a:endParaRPr lang="en-US" dirty="0"/>
          </a:p>
          <a:p>
            <a:r>
              <a:rPr lang="en-US" dirty="0"/>
              <a:t>Appellate Decision Maker shall review appeal, response, and the record of the matter, and issue a written decision.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Results of Ruling</a:t>
            </a:r>
          </a:p>
        </p:txBody>
      </p:sp>
      <p:sp>
        <p:nvSpPr>
          <p:cNvPr id="3" name="Content Placeholder 2"/>
          <p:cNvSpPr>
            <a:spLocks noGrp="1"/>
          </p:cNvSpPr>
          <p:nvPr>
            <p:ph idx="1"/>
          </p:nvPr>
        </p:nvSpPr>
        <p:spPr/>
        <p:txBody>
          <a:bodyPr/>
          <a:lstStyle/>
          <a:p>
            <a:r>
              <a:rPr lang="en-US" dirty="0"/>
              <a:t>Wide range of remedial and/or disciplinary options available.</a:t>
            </a:r>
          </a:p>
          <a:p>
            <a:endParaRPr lang="en-US" dirty="0"/>
          </a:p>
          <a:p>
            <a:r>
              <a:rPr lang="en-US" dirty="0"/>
              <a:t>Can include both sanctions against Respondent, and supportive measures for Complainant.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Miscellaneous</a:t>
            </a:r>
          </a:p>
        </p:txBody>
      </p:sp>
      <p:sp>
        <p:nvSpPr>
          <p:cNvPr id="3" name="Content Placeholder 2"/>
          <p:cNvSpPr>
            <a:spLocks noGrp="1"/>
          </p:cNvSpPr>
          <p:nvPr>
            <p:ph idx="1"/>
          </p:nvPr>
        </p:nvSpPr>
        <p:spPr/>
        <p:txBody>
          <a:bodyPr/>
          <a:lstStyle/>
          <a:p>
            <a:r>
              <a:rPr lang="en-US" dirty="0"/>
              <a:t>Records must be kept for seven (7) years.</a:t>
            </a:r>
          </a:p>
          <a:p>
            <a:endParaRPr lang="en-US" dirty="0"/>
          </a:p>
          <a:p>
            <a:r>
              <a:rPr lang="en-US" dirty="0"/>
              <a:t>Board Policy and Procedure is your guide.</a:t>
            </a:r>
          </a:p>
          <a:p>
            <a:endParaRPr lang="en-US" dirty="0"/>
          </a:p>
          <a:p>
            <a:r>
              <a:rPr lang="en-US" dirty="0"/>
              <a:t>Absolutely no Retaliation.</a:t>
            </a:r>
          </a:p>
          <a:p>
            <a:endParaRPr lang="en-US" dirty="0"/>
          </a:p>
          <a:p>
            <a:r>
              <a:rPr lang="en-US" dirty="0"/>
              <a:t>Complainant and Respondent to be treated equally and fairly throughout process.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Retaliation</a:t>
            </a:r>
          </a:p>
        </p:txBody>
      </p:sp>
      <p:sp>
        <p:nvSpPr>
          <p:cNvPr id="3" name="Content Placeholder 2"/>
          <p:cNvSpPr>
            <a:spLocks noGrp="1"/>
          </p:cNvSpPr>
          <p:nvPr>
            <p:ph idx="1"/>
          </p:nvPr>
        </p:nvSpPr>
        <p:spPr/>
        <p:txBody>
          <a:bodyPr/>
          <a:lstStyle/>
          <a:p>
            <a:r>
              <a:rPr lang="en-US" dirty="0"/>
              <a:t>No employee may intimidate, threaten, coerce, or discriminate against any individual for the purpose of interfering with any right or privilege secured by Title IX, or because an individual made a report or formal complaint, or participated, or refused to participate, in any Title IX investigation, proceeding, or hearing.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Questions??</a:t>
            </a:r>
          </a:p>
          <a:p>
            <a:endParaRPr lang="en-US" dirty="0"/>
          </a:p>
          <a:p>
            <a:r>
              <a:rPr lang="en-US" dirty="0"/>
              <a:t>Review Board Policy and Procedures</a:t>
            </a:r>
          </a:p>
          <a:p>
            <a:endParaRPr lang="en-US" dirty="0"/>
          </a:p>
          <a:p>
            <a:r>
              <a:rPr lang="en-US" dirty="0"/>
              <a:t>Board Counsel may be involved throughout entire process.</a:t>
            </a:r>
          </a:p>
          <a:p>
            <a:endParaRPr lang="en-US" dirty="0"/>
          </a:p>
          <a:p>
            <a:r>
              <a:rPr lang="en-US" dirty="0">
                <a:hlinkClick r:id="rId2"/>
              </a:rPr>
              <a:t>https://www2.ed.gov/about/offices/list/ocr/docs/titleix-summary.pdf</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	</a:t>
            </a:r>
          </a:p>
        </p:txBody>
      </p:sp>
      <p:sp>
        <p:nvSpPr>
          <p:cNvPr id="3" name="Content Placeholder 2"/>
          <p:cNvSpPr>
            <a:spLocks noGrp="1"/>
          </p:cNvSpPr>
          <p:nvPr>
            <p:ph idx="1"/>
          </p:nvPr>
        </p:nvSpPr>
        <p:spPr/>
        <p:txBody>
          <a:bodyPr/>
          <a:lstStyle/>
          <a:p>
            <a:r>
              <a:rPr lang="en-US" dirty="0"/>
              <a:t>School Employees who have reason to believe that another employee, student, or visitor has been subjected to Title IX Sexual Harassment are required to promptly make a report to the Title IX Coordinator.</a:t>
            </a:r>
          </a:p>
          <a:p>
            <a:endParaRPr lang="en-US" dirty="0"/>
          </a:p>
          <a:p>
            <a:r>
              <a:rPr lang="en-US" dirty="0"/>
              <a:t>Once there is an identified ‘Complainant’ (i.e. the person who was subjected to the harassment), the Coordinator will meet to discuss available supportive measures and explain process of filing a formal complaint.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a:t>
            </a:r>
          </a:p>
        </p:txBody>
      </p:sp>
      <p:sp>
        <p:nvSpPr>
          <p:cNvPr id="3" name="Content Placeholder 2"/>
          <p:cNvSpPr>
            <a:spLocks noGrp="1"/>
          </p:cNvSpPr>
          <p:nvPr>
            <p:ph idx="1"/>
          </p:nvPr>
        </p:nvSpPr>
        <p:spPr/>
        <p:txBody>
          <a:bodyPr>
            <a:normAutofit/>
          </a:bodyPr>
          <a:lstStyle/>
          <a:p>
            <a:r>
              <a:rPr lang="en-US" dirty="0"/>
              <a:t>The Coordinator must report all reports and formal complaints to the Superintendent.</a:t>
            </a:r>
          </a:p>
          <a:p>
            <a:endParaRPr lang="en-US" dirty="0"/>
          </a:p>
          <a:p>
            <a:pPr>
              <a:buNone/>
            </a:pPr>
            <a:endParaRPr lang="en-US" dirty="0"/>
          </a:p>
          <a:p>
            <a:r>
              <a:rPr lang="en-US" dirty="0"/>
              <a:t>Once </a:t>
            </a:r>
            <a:r>
              <a:rPr lang="en-US" i="1" u="sng" dirty="0"/>
              <a:t>any</a:t>
            </a:r>
            <a:r>
              <a:rPr lang="en-US" dirty="0"/>
              <a:t> employee of the District has received a report, the District can be ‘deemed’ to have actual knowledge of the report.  </a:t>
            </a:r>
          </a:p>
          <a:p>
            <a:endParaRPr lang="en-US" dirty="0"/>
          </a:p>
          <a:p>
            <a:endParaRPr lang="en-US"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a:t>
            </a:r>
          </a:p>
        </p:txBody>
      </p:sp>
      <p:sp>
        <p:nvSpPr>
          <p:cNvPr id="3" name="Content Placeholder 2"/>
          <p:cNvSpPr>
            <a:spLocks noGrp="1"/>
          </p:cNvSpPr>
          <p:nvPr>
            <p:ph idx="1"/>
          </p:nvPr>
        </p:nvSpPr>
        <p:spPr/>
        <p:txBody>
          <a:bodyPr>
            <a:normAutofit fontScale="92500" lnSpcReduction="20000"/>
          </a:bodyPr>
          <a:lstStyle/>
          <a:p>
            <a:r>
              <a:rPr lang="en-US" dirty="0"/>
              <a:t>Once Report is made, Coordinator must meet with Complainant to advise of supportive measures and to make Complainant aware of options.</a:t>
            </a:r>
          </a:p>
          <a:p>
            <a:endParaRPr lang="en-US" dirty="0"/>
          </a:p>
          <a:p>
            <a:r>
              <a:rPr lang="en-US" dirty="0"/>
              <a:t>Coordinator will need to determine if potential violations of other District Policies occurred and may need to investigate those violations pursuant to applicable Board Policy.  </a:t>
            </a:r>
          </a:p>
          <a:p>
            <a:endParaRPr lang="en-US" dirty="0"/>
          </a:p>
          <a:p>
            <a:r>
              <a:rPr lang="en-US" dirty="0"/>
              <a:t>Investigation may also serve as a preliminary Title IX investigation (if Complainant doesn’t file a Formal Complaint) to determine if Coordinator should file Complaint.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a:t>
            </a:r>
          </a:p>
        </p:txBody>
      </p:sp>
      <p:sp>
        <p:nvSpPr>
          <p:cNvPr id="3" name="Content Placeholder 2"/>
          <p:cNvSpPr>
            <a:spLocks noGrp="1"/>
          </p:cNvSpPr>
          <p:nvPr>
            <p:ph idx="1"/>
          </p:nvPr>
        </p:nvSpPr>
        <p:spPr/>
        <p:txBody>
          <a:bodyPr/>
          <a:lstStyle/>
          <a:p>
            <a:r>
              <a:rPr lang="en-US" dirty="0"/>
              <a:t>School must “reasonably respond” to every report.</a:t>
            </a:r>
          </a:p>
          <a:p>
            <a:endParaRPr lang="en-US" dirty="0"/>
          </a:p>
          <a:p>
            <a:r>
              <a:rPr lang="en-US" dirty="0"/>
              <a:t>After report, both parties are entitled to “supportive measures”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Supportive Measures</a:t>
            </a:r>
          </a:p>
        </p:txBody>
      </p:sp>
      <p:sp>
        <p:nvSpPr>
          <p:cNvPr id="3" name="Content Placeholder 2"/>
          <p:cNvSpPr>
            <a:spLocks noGrp="1"/>
          </p:cNvSpPr>
          <p:nvPr>
            <p:ph idx="1"/>
          </p:nvPr>
        </p:nvSpPr>
        <p:spPr/>
        <p:txBody>
          <a:bodyPr/>
          <a:lstStyle/>
          <a:p>
            <a:r>
              <a:rPr lang="en-US" dirty="0"/>
              <a:t>Designed to restore or preserve equal access to educational program or activity, and to protect safety.</a:t>
            </a:r>
          </a:p>
          <a:p>
            <a:endParaRPr lang="en-US" dirty="0"/>
          </a:p>
          <a:p>
            <a:r>
              <a:rPr lang="en-US" dirty="0"/>
              <a:t>Measures will be tailored to specific circumstances.</a:t>
            </a:r>
          </a:p>
          <a:p>
            <a:endParaRPr lang="en-US" dirty="0"/>
          </a:p>
          <a:p>
            <a:r>
              <a:rPr lang="en-US" dirty="0"/>
              <a:t>May include counseling, extensions of deadlines, modification of work/class schedules, etc.,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Formal Complaint</a:t>
            </a:r>
          </a:p>
        </p:txBody>
      </p:sp>
      <p:sp>
        <p:nvSpPr>
          <p:cNvPr id="3" name="Content Placeholder 2"/>
          <p:cNvSpPr>
            <a:spLocks noGrp="1"/>
          </p:cNvSpPr>
          <p:nvPr>
            <p:ph idx="1"/>
          </p:nvPr>
        </p:nvSpPr>
        <p:spPr/>
        <p:txBody>
          <a:bodyPr>
            <a:normAutofit lnSpcReduction="10000"/>
          </a:bodyPr>
          <a:lstStyle/>
          <a:p>
            <a:r>
              <a:rPr lang="en-US" dirty="0"/>
              <a:t>Complainant or legal guardian may file formal written complaint (draft form in District’s Procedures).</a:t>
            </a:r>
          </a:p>
          <a:p>
            <a:endParaRPr lang="en-US" dirty="0"/>
          </a:p>
          <a:p>
            <a:r>
              <a:rPr lang="en-US" dirty="0"/>
              <a:t>Coordinator must dismiss the formal complaint if the allegations, taken as true, do not constitute Title IX sexual harassment, or if they did not occur within the District’s scope.</a:t>
            </a:r>
          </a:p>
          <a:p>
            <a:endParaRPr lang="en-US" dirty="0"/>
          </a:p>
          <a:p>
            <a:r>
              <a:rPr lang="en-US" dirty="0"/>
              <a:t>Coordinator may dismiss a formal complaint in certain other circumstances, such as at a Complainant’s request.</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Formal Complaint</a:t>
            </a:r>
          </a:p>
        </p:txBody>
      </p:sp>
      <p:sp>
        <p:nvSpPr>
          <p:cNvPr id="3" name="Content Placeholder 2"/>
          <p:cNvSpPr>
            <a:spLocks noGrp="1"/>
          </p:cNvSpPr>
          <p:nvPr>
            <p:ph idx="1"/>
          </p:nvPr>
        </p:nvSpPr>
        <p:spPr/>
        <p:txBody>
          <a:bodyPr/>
          <a:lstStyle/>
          <a:p>
            <a:r>
              <a:rPr lang="en-US" dirty="0"/>
              <a:t>Coordinator may file a formal complaint in certain circumstances, such as when the Respondent poses a safety threat within the District, or is a repeat offender.</a:t>
            </a:r>
          </a:p>
          <a:p>
            <a:endParaRPr lang="en-US" dirty="0"/>
          </a:p>
          <a:p>
            <a:r>
              <a:rPr lang="en-US" dirty="0"/>
              <a:t>The formal complaint is not exclusive, and the alleged behavior may be addressed pursuant to other laws and/or Board policies.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296</TotalTime>
  <Words>1273</Words>
  <Application>Microsoft Office PowerPoint</Application>
  <PresentationFormat>On-screen Show (4:3)</PresentationFormat>
  <Paragraphs>136</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Constantia</vt:lpstr>
      <vt:lpstr>Wingdings 2</vt:lpstr>
      <vt:lpstr>Flow</vt:lpstr>
      <vt:lpstr>Training Material for New Title IX Regulations</vt:lpstr>
      <vt:lpstr>Title IX Sexual Harassment</vt:lpstr>
      <vt:lpstr>REPORTING </vt:lpstr>
      <vt:lpstr>REPORTING</vt:lpstr>
      <vt:lpstr>Reporting</vt:lpstr>
      <vt:lpstr>Reporting</vt:lpstr>
      <vt:lpstr>Supportive Measures</vt:lpstr>
      <vt:lpstr>Formal Complaint</vt:lpstr>
      <vt:lpstr>Formal Complaint</vt:lpstr>
      <vt:lpstr>Emergency Removal</vt:lpstr>
      <vt:lpstr>After a Formal Complaint</vt:lpstr>
      <vt:lpstr>Informal Resolution Process</vt:lpstr>
      <vt:lpstr>Investigation Process</vt:lpstr>
      <vt:lpstr>Investigation Process</vt:lpstr>
      <vt:lpstr>Investigation Process</vt:lpstr>
      <vt:lpstr>Investigation Process</vt:lpstr>
      <vt:lpstr>Decision Making Process</vt:lpstr>
      <vt:lpstr>Decision Making Process</vt:lpstr>
      <vt:lpstr>Decision Making Process</vt:lpstr>
      <vt:lpstr>Appeal Process</vt:lpstr>
      <vt:lpstr>Appeal Process</vt:lpstr>
      <vt:lpstr>Results of Ruling</vt:lpstr>
      <vt:lpstr>Miscellaneous</vt:lpstr>
      <vt:lpstr>Retaliation</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Material for New Title IX Regulations</dc:title>
  <dc:creator>Jake Thompson</dc:creator>
  <cp:lastModifiedBy>Haley, Danielle</cp:lastModifiedBy>
  <cp:revision>32</cp:revision>
  <dcterms:created xsi:type="dcterms:W3CDTF">2020-09-17T19:31:06Z</dcterms:created>
  <dcterms:modified xsi:type="dcterms:W3CDTF">2020-10-16T15:16:47Z</dcterms:modified>
</cp:coreProperties>
</file>